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media/image11.jpg" ContentType="image/jpeg"/>
  <Override PartName="/ppt/media/image14.jpg" ContentType="image/jpeg"/>
  <Override PartName="/ppt/media/image1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2"/>
  </p:notesMasterIdLst>
  <p:sldIdLst>
    <p:sldId id="325" r:id="rId2"/>
    <p:sldId id="326" r:id="rId3"/>
    <p:sldId id="2751" r:id="rId4"/>
    <p:sldId id="2752" r:id="rId5"/>
    <p:sldId id="2753" r:id="rId6"/>
    <p:sldId id="336" r:id="rId7"/>
    <p:sldId id="2754" r:id="rId8"/>
    <p:sldId id="2755" r:id="rId9"/>
    <p:sldId id="320" r:id="rId10"/>
    <p:sldId id="275" r:id="rId11"/>
  </p:sldIdLst>
  <p:sldSz cx="12192000" cy="6858000"/>
  <p:notesSz cx="6858000" cy="9144000"/>
  <p:embeddedFontLst>
    <p:embeddedFont>
      <p:font typeface="汉仪正圆-55W" panose="02010600030101010101" charset="-122"/>
      <p:regular r:id="rId13"/>
    </p:embeddedFont>
    <p:embeddedFont>
      <p:font typeface="等线" panose="02010600030101010101" pitchFamily="2" charset="-122"/>
      <p:regular r:id="rId14"/>
      <p:bold r:id="rId15"/>
    </p:embeddedFont>
    <p:embeddedFont>
      <p:font typeface="华文行楷" panose="02010800040101010101" pitchFamily="2" charset="-122"/>
      <p:regular r:id="rId16"/>
    </p:embeddedFont>
    <p:embeddedFont>
      <p:font typeface="微软雅黑" panose="020B0503020204020204" pitchFamily="34" charset="-122"/>
      <p:regular r:id="rId17"/>
      <p:bold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>
                <a:solidFill>
                  <a:srgbClr val="0E4487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一家多元服务机器人解决方案提供商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7ABBC6-6E47-4E6A-80E9-A12AADF993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39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9" name="Group 57"/>
          <p:cNvGrpSpPr/>
          <p:nvPr/>
        </p:nvGrpSpPr>
        <p:grpSpPr bwMode="auto">
          <a:xfrm>
            <a:off x="0" y="6245232"/>
            <a:ext cx="12192000" cy="612775"/>
            <a:chOff x="0" y="3934"/>
            <a:chExt cx="5760" cy="386"/>
          </a:xfrm>
        </p:grpSpPr>
        <p:sp>
          <p:nvSpPr>
            <p:cNvPr id="3127" name="Rectangle 55"/>
            <p:cNvSpPr>
              <a:spLocks noChangeArrowheads="1"/>
            </p:cNvSpPr>
            <p:nvPr userDrawn="1"/>
          </p:nvSpPr>
          <p:spPr bwMode="gray">
            <a:xfrm>
              <a:off x="0" y="4064"/>
              <a:ext cx="5760" cy="25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3128" name="Freeform 56"/>
            <p:cNvSpPr/>
            <p:nvPr userDrawn="1"/>
          </p:nvSpPr>
          <p:spPr bwMode="gray">
            <a:xfrm>
              <a:off x="4425" y="3934"/>
              <a:ext cx="1335" cy="194"/>
            </a:xfrm>
            <a:custGeom>
              <a:avLst/>
              <a:gdLst/>
              <a:ahLst/>
              <a:cxnLst>
                <a:cxn ang="0">
                  <a:pos x="0" y="137"/>
                </a:cxn>
                <a:cxn ang="0">
                  <a:pos x="229" y="0"/>
                </a:cxn>
                <a:cxn ang="0">
                  <a:pos x="1335" y="2"/>
                </a:cxn>
                <a:cxn ang="0">
                  <a:pos x="1335" y="194"/>
                </a:cxn>
                <a:cxn ang="0">
                  <a:pos x="87" y="194"/>
                </a:cxn>
                <a:cxn ang="0">
                  <a:pos x="0" y="137"/>
                </a:cxn>
              </a:cxnLst>
              <a:rect l="0" t="0" r="r" b="b"/>
              <a:pathLst>
                <a:path w="1335" h="194">
                  <a:moveTo>
                    <a:pt x="0" y="137"/>
                  </a:moveTo>
                  <a:lnTo>
                    <a:pt x="229" y="0"/>
                  </a:lnTo>
                  <a:lnTo>
                    <a:pt x="1335" y="2"/>
                  </a:lnTo>
                  <a:lnTo>
                    <a:pt x="1335" y="194"/>
                  </a:lnTo>
                  <a:lnTo>
                    <a:pt x="87" y="19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/>
            <a:lstStyle/>
            <a:p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477007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7823200" y="6477007"/>
            <a:ext cx="3860800" cy="244475"/>
          </a:xfrm>
          <a:prstGeom prst="rect">
            <a:avLst/>
          </a:prstGeom>
        </p:spPr>
        <p:txBody>
          <a:bodyPr/>
          <a:lstStyle>
            <a:lvl1pPr>
              <a:defRPr b="0"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572000" y="6477007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67C36AF3-0C04-461D-A9B2-47A76A412DA1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828800" y="5638800"/>
            <a:ext cx="89408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 b="1">
                <a:solidFill>
                  <a:schemeClr val="folHlink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4953000"/>
            <a:ext cx="9855200" cy="762000"/>
          </a:xfr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4692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562725"/>
            <a:ext cx="24384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9042400" y="6477000"/>
            <a:ext cx="2540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www.themegallery.com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008033" y="6551613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7D3D2CD-4B53-4E50-A96F-D3FA2109A47B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6819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503238"/>
            <a:ext cx="27432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503238"/>
            <a:ext cx="80264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562725"/>
            <a:ext cx="24384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9042400" y="6477000"/>
            <a:ext cx="2540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www.themegallery.com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008033" y="6551613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273F8B4-488A-4E3D-A50C-EC4E2A791950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025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0" y="5032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5029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562725"/>
            <a:ext cx="24384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9042400" y="6477000"/>
            <a:ext cx="2540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www.themegallery.com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008033" y="6551613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2BFE940C-A067-4347-B1D5-EDAA27708EE1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4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562725"/>
            <a:ext cx="24384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9042400" y="6477000"/>
            <a:ext cx="2540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www.themegallery.com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008033" y="6551613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F236026F-4F7C-4148-BB4E-3EF3744DC727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6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800"/>
            </a:lvl2pPr>
            <a:lvl3pPr marL="914354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2" indent="0">
              <a:buNone/>
              <a:defRPr sz="1400"/>
            </a:lvl7pPr>
            <a:lvl8pPr marL="3200240" indent="0">
              <a:buNone/>
              <a:defRPr sz="1400"/>
            </a:lvl8pPr>
            <a:lvl9pPr marL="3657418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562725"/>
            <a:ext cx="24384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9042400" y="6477000"/>
            <a:ext cx="2540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www.themegallery.com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008033" y="6551613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3C4E2E3-1A61-44F7-AFE6-48CF09C61478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6902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562725"/>
            <a:ext cx="24384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042400" y="6477000"/>
            <a:ext cx="2540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www.themegallery.com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5008033" y="6551613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90F45FEC-48BC-4062-B24F-AE5A12AAC665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023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562725"/>
            <a:ext cx="24384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9042400" y="6477000"/>
            <a:ext cx="2540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www.themegallery.com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5008033" y="6551613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0075ABA9-8827-44C7-8248-141FCDDA75DC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182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562725"/>
            <a:ext cx="24384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042400" y="6477000"/>
            <a:ext cx="2540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www.themegallery.com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008033" y="6551613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7CC62B7A-7261-49E7-8A98-D4620FB282B1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181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562725"/>
            <a:ext cx="24384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9042400" y="6477000"/>
            <a:ext cx="2540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www.themegallery.com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008033" y="6551613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4626FC7-09BA-4CE4-91EA-02F49B439A18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59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562725"/>
            <a:ext cx="24384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042400" y="6477000"/>
            <a:ext cx="2540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www.themegallery.com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5008033" y="6551613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144BCC1-414B-490C-A242-ADCA942ACE76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380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562725"/>
            <a:ext cx="24384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042400" y="6477000"/>
            <a:ext cx="2540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www.themegallery.com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5008033" y="6551613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433E6837-4342-45D1-A478-90C97BAF574D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907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roup 89"/>
          <p:cNvGrpSpPr/>
          <p:nvPr/>
        </p:nvGrpSpPr>
        <p:grpSpPr bwMode="auto">
          <a:xfrm>
            <a:off x="0" y="6400800"/>
            <a:ext cx="12192000" cy="457200"/>
            <a:chOff x="0" y="4032"/>
            <a:chExt cx="5760" cy="288"/>
          </a:xfrm>
        </p:grpSpPr>
        <p:sp>
          <p:nvSpPr>
            <p:cNvPr id="1110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112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144" y="0"/>
                </a:cxn>
                <a:cxn ang="0">
                  <a:pos x="1536" y="0"/>
                </a:cxn>
                <a:cxn ang="0">
                  <a:pos x="1536" y="144"/>
                </a:cxn>
                <a:cxn ang="0">
                  <a:pos x="0" y="144"/>
                </a:cxn>
                <a:cxn ang="0">
                  <a:pos x="0" y="96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/>
            <a:lstStyle/>
            <a:p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109" name="Object 85"/>
          <p:cNvGraphicFramePr>
            <a:graphicFrameLocks noChangeAspect="1"/>
          </p:cNvGraphicFramePr>
          <p:nvPr/>
        </p:nvGraphicFramePr>
        <p:xfrm>
          <a:off x="0" y="-27384"/>
          <a:ext cx="12192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12979400" imgH="1955800" progId="Photoshop.Image.7">
                  <p:embed/>
                </p:oleObj>
              </mc:Choice>
              <mc:Fallback>
                <p:oleObj name="Image" r:id="rId14" imgW="12979400" imgH="1955800" progId="Photoshop.Image.7">
                  <p:embed/>
                  <p:pic>
                    <p:nvPicPr>
                      <p:cNvPr id="1109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7384"/>
                        <a:ext cx="12192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987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5029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016000" y="273150"/>
            <a:ext cx="10464800" cy="5635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810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5pPr>
      <a:lvl6pPr marL="457178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6pPr>
      <a:lvl7pPr marL="914354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7pPr>
      <a:lvl8pPr marL="1371532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8pPr>
      <a:lvl9pPr marL="1828709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882" indent="-342882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742913" indent="-285737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Times New Roman" panose="02020603050405020304" pitchFamily="18" charset="0"/>
        </a:defRPr>
      </a:lvl2pPr>
      <a:lvl3pPr marL="1142942" indent="-228589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Times New Roman" panose="02020603050405020304" pitchFamily="18" charset="0"/>
        </a:defRPr>
      </a:lvl3pPr>
      <a:lvl4pPr marL="1600120" indent="-228589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Times New Roman" panose="02020603050405020304" pitchFamily="18" charset="0"/>
        </a:defRPr>
      </a:lvl4pPr>
      <a:lvl5pPr marL="2057298" indent="-228589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Times New Roman" panose="02020603050405020304" pitchFamily="18" charset="0"/>
        </a:defRPr>
      </a:lvl5pPr>
      <a:lvl6pPr marL="2514474" indent="-228589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652" indent="-228589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8829" indent="-228589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006" indent="-228589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400300" y="4876800"/>
            <a:ext cx="7391400" cy="762000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钢宝车队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参赛成员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: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陈健平、杨国福、林锦成</a:t>
            </a:r>
          </a:p>
          <a:p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87FDC5-AB3C-BD79-7673-566CF42993CB}"/>
              </a:ext>
            </a:extLst>
          </p:cNvPr>
          <p:cNvSpPr txBox="1"/>
          <p:nvPr/>
        </p:nvSpPr>
        <p:spPr>
          <a:xfrm>
            <a:off x="1991544" y="2702196"/>
            <a:ext cx="48245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0E4487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“迷宫寻宝”光电智能小车</a:t>
            </a:r>
            <a:endParaRPr lang="en-US" altLang="zh-CN" sz="4000" b="1" dirty="0">
              <a:solidFill>
                <a:srgbClr val="0E4487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FC10D8-5300-25A9-4FEA-7A4D2D49C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6632"/>
            <a:ext cx="1944216" cy="19442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167C6D-04D7-AF0E-EBD3-51D2D29ACA53}"/>
              </a:ext>
            </a:extLst>
          </p:cNvPr>
          <p:cNvSpPr txBox="1"/>
          <p:nvPr/>
        </p:nvSpPr>
        <p:spPr>
          <a:xfrm>
            <a:off x="5938407" y="55927"/>
            <a:ext cx="4965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第十一届全国大学生光电设计竞赛</a:t>
            </a:r>
            <a:endParaRPr lang="en-US" altLang="zh-CN" sz="2400" dirty="0">
              <a:solidFill>
                <a:srgbClr val="FFFFFF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（东南区赛）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843137-EA21-2C37-430C-5B92DCBE6C3F}"/>
              </a:ext>
            </a:extLst>
          </p:cNvPr>
          <p:cNvSpPr txBox="1"/>
          <p:nvPr/>
        </p:nvSpPr>
        <p:spPr>
          <a:xfrm>
            <a:off x="6994088" y="4941171"/>
            <a:ext cx="3647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第十一届全国大学生光电设计竞赛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东南区赛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90F101-39F5-99F2-8F4D-E89F4A4F3AEF}"/>
              </a:ext>
            </a:extLst>
          </p:cNvPr>
          <p:cNvSpPr txBox="1"/>
          <p:nvPr/>
        </p:nvSpPr>
        <p:spPr>
          <a:xfrm>
            <a:off x="1703512" y="4941171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钢宝车队</a:t>
            </a:r>
            <a:endParaRPr lang="en-US" altLang="zh-CN" sz="2400" b="1" dirty="0">
              <a:solidFill>
                <a:schemeClr val="accent5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5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福建江夏学院</a:t>
            </a:r>
            <a:endParaRPr lang="en-US" altLang="zh-CN" sz="2400" b="1" dirty="0">
              <a:solidFill>
                <a:schemeClr val="accent5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5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陈健平</a:t>
            </a:r>
            <a:r>
              <a:rPr lang="zh-CN" altLang="en-US" sz="24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、杨国福、林锦成</a:t>
            </a:r>
            <a:endParaRPr lang="en-US" altLang="zh-CN" sz="2400" b="1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38BDFD-1F87-D83B-1438-1B392A0646FB}"/>
              </a:ext>
            </a:extLst>
          </p:cNvPr>
          <p:cNvSpPr txBox="1"/>
          <p:nvPr/>
        </p:nvSpPr>
        <p:spPr>
          <a:xfrm>
            <a:off x="2063552" y="2420891"/>
            <a:ext cx="4595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E4487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“迷宫寻宝”光电智能小车</a:t>
            </a:r>
            <a:endParaRPr lang="en-US" altLang="zh-CN" sz="3600" b="1" dirty="0">
              <a:solidFill>
                <a:srgbClr val="0E4487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042EC6-6F16-9740-4363-7F90C1C08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09082"/>
            <a:ext cx="1584176" cy="15841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24DA239-8AB9-FAD5-B961-7163DD0FCEF5}"/>
              </a:ext>
            </a:extLst>
          </p:cNvPr>
          <p:cNvSpPr txBox="1"/>
          <p:nvPr/>
        </p:nvSpPr>
        <p:spPr>
          <a:xfrm>
            <a:off x="6492046" y="0"/>
            <a:ext cx="48245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谢谢观看！</a:t>
            </a:r>
            <a:endParaRPr lang="en-US" altLang="zh-CN" sz="40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     录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6D8FBA8-6F26-85D3-7068-13DB089470EF}"/>
              </a:ext>
            </a:extLst>
          </p:cNvPr>
          <p:cNvGrpSpPr/>
          <p:nvPr/>
        </p:nvGrpSpPr>
        <p:grpSpPr>
          <a:xfrm>
            <a:off x="5678436" y="2132859"/>
            <a:ext cx="3873501" cy="3386137"/>
            <a:chOff x="3275856" y="2132856"/>
            <a:chExt cx="3873501" cy="3386137"/>
          </a:xfrm>
        </p:grpSpPr>
        <p:grpSp>
          <p:nvGrpSpPr>
            <p:cNvPr id="41014" name="Group 54"/>
            <p:cNvGrpSpPr>
              <a:grpSpLocks/>
            </p:cNvGrpSpPr>
            <p:nvPr/>
          </p:nvGrpSpPr>
          <p:grpSpPr bwMode="auto">
            <a:xfrm>
              <a:off x="3275856" y="2132856"/>
              <a:ext cx="3873501" cy="665162"/>
              <a:chOff x="1152" y="1131"/>
              <a:chExt cx="2440" cy="419"/>
            </a:xfrm>
          </p:grpSpPr>
          <p:grpSp>
            <p:nvGrpSpPr>
              <p:cNvPr id="40963" name="Group 3"/>
              <p:cNvGrpSpPr>
                <a:grpSpLocks/>
              </p:cNvGrpSpPr>
              <p:nvPr/>
            </p:nvGrpSpPr>
            <p:grpSpPr bwMode="auto">
              <a:xfrm>
                <a:off x="1152" y="1131"/>
                <a:ext cx="480" cy="419"/>
                <a:chOff x="1110" y="2656"/>
                <a:chExt cx="1549" cy="1351"/>
              </a:xfrm>
            </p:grpSpPr>
            <p:sp>
              <p:nvSpPr>
                <p:cNvPr id="40964" name="AutoShape 4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965" name="AutoShape 5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966" name="AutoShape 6"/>
                <p:cNvSpPr>
                  <a:spLocks noChangeArrowheads="1"/>
                </p:cNvSpPr>
                <p:nvPr/>
              </p:nvSpPr>
              <p:spPr bwMode="gray">
                <a:xfrm>
                  <a:off x="1200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0971" name="Line 11"/>
              <p:cNvSpPr>
                <a:spLocks noChangeShapeType="1"/>
              </p:cNvSpPr>
              <p:nvPr/>
            </p:nvSpPr>
            <p:spPr bwMode="auto">
              <a:xfrm>
                <a:off x="1536" y="1515"/>
                <a:ext cx="2056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972" name="Text Box 12"/>
              <p:cNvSpPr txBox="1">
                <a:spLocks noChangeArrowheads="1"/>
              </p:cNvSpPr>
              <p:nvPr/>
            </p:nvSpPr>
            <p:spPr bwMode="auto">
              <a:xfrm>
                <a:off x="2112" y="1179"/>
                <a:ext cx="900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基本思路</a:t>
                </a:r>
                <a:endParaRPr lang="en-US" altLang="zh-CN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973" name="Text Box 13"/>
              <p:cNvSpPr txBox="1">
                <a:spLocks noChangeArrowheads="1"/>
              </p:cNvSpPr>
              <p:nvPr/>
            </p:nvSpPr>
            <p:spPr bwMode="gray">
              <a:xfrm>
                <a:off x="1270" y="1193"/>
                <a:ext cx="235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</p:grpSp>
        <p:grpSp>
          <p:nvGrpSpPr>
            <p:cNvPr id="41015" name="Group 55"/>
            <p:cNvGrpSpPr>
              <a:grpSpLocks/>
            </p:cNvGrpSpPr>
            <p:nvPr/>
          </p:nvGrpSpPr>
          <p:grpSpPr bwMode="auto">
            <a:xfrm>
              <a:off x="3275856" y="3047256"/>
              <a:ext cx="3873501" cy="665162"/>
              <a:chOff x="1152" y="1707"/>
              <a:chExt cx="2440" cy="419"/>
            </a:xfrm>
          </p:grpSpPr>
          <p:grpSp>
            <p:nvGrpSpPr>
              <p:cNvPr id="40967" name="Group 7"/>
              <p:cNvGrpSpPr>
                <a:grpSpLocks/>
              </p:cNvGrpSpPr>
              <p:nvPr/>
            </p:nvGrpSpPr>
            <p:grpSpPr bwMode="auto">
              <a:xfrm>
                <a:off x="1152" y="1707"/>
                <a:ext cx="480" cy="419"/>
                <a:chOff x="3174" y="2656"/>
                <a:chExt cx="1549" cy="1351"/>
              </a:xfrm>
            </p:grpSpPr>
            <p:sp>
              <p:nvSpPr>
                <p:cNvPr id="40968" name="AutoShape 8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969" name="AutoShape 9"/>
                <p:cNvSpPr>
                  <a:spLocks noChangeArrowheads="1"/>
                </p:cNvSpPr>
                <p:nvPr/>
              </p:nvSpPr>
              <p:spPr bwMode="gray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970" name="AutoShape 10"/>
                <p:cNvSpPr>
                  <a:spLocks noChangeArrowheads="1"/>
                </p:cNvSpPr>
                <p:nvPr/>
              </p:nvSpPr>
              <p:spPr bwMode="gray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0974" name="Line 14"/>
              <p:cNvSpPr>
                <a:spLocks noChangeShapeType="1"/>
              </p:cNvSpPr>
              <p:nvPr/>
            </p:nvSpPr>
            <p:spPr bwMode="auto">
              <a:xfrm>
                <a:off x="1536" y="2091"/>
                <a:ext cx="2056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975" name="Text Box 15"/>
              <p:cNvSpPr txBox="1">
                <a:spLocks noChangeArrowheads="1"/>
              </p:cNvSpPr>
              <p:nvPr/>
            </p:nvSpPr>
            <p:spPr bwMode="auto">
              <a:xfrm>
                <a:off x="2112" y="1755"/>
                <a:ext cx="892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主要硬件</a:t>
                </a:r>
                <a:endParaRPr lang="en-US" altLang="zh-CN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976" name="Text Box 16"/>
              <p:cNvSpPr txBox="1">
                <a:spLocks noChangeArrowheads="1"/>
              </p:cNvSpPr>
              <p:nvPr/>
            </p:nvSpPr>
            <p:spPr bwMode="gray">
              <a:xfrm>
                <a:off x="1270" y="1769"/>
                <a:ext cx="235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</p:grpSp>
        <p:grpSp>
          <p:nvGrpSpPr>
            <p:cNvPr id="41016" name="Group 56"/>
            <p:cNvGrpSpPr>
              <a:grpSpLocks/>
            </p:cNvGrpSpPr>
            <p:nvPr/>
          </p:nvGrpSpPr>
          <p:grpSpPr bwMode="auto">
            <a:xfrm>
              <a:off x="3275856" y="3939431"/>
              <a:ext cx="3873501" cy="665162"/>
              <a:chOff x="1152" y="2269"/>
              <a:chExt cx="2440" cy="419"/>
            </a:xfrm>
          </p:grpSpPr>
          <p:grpSp>
            <p:nvGrpSpPr>
              <p:cNvPr id="40977" name="Group 17"/>
              <p:cNvGrpSpPr>
                <a:grpSpLocks/>
              </p:cNvGrpSpPr>
              <p:nvPr/>
            </p:nvGrpSpPr>
            <p:grpSpPr bwMode="auto">
              <a:xfrm>
                <a:off x="1152" y="2269"/>
                <a:ext cx="480" cy="419"/>
                <a:chOff x="1110" y="2656"/>
                <a:chExt cx="1549" cy="1351"/>
              </a:xfrm>
            </p:grpSpPr>
            <p:sp>
              <p:nvSpPr>
                <p:cNvPr id="40978" name="AutoShape 18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979" name="AutoShape 19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980" name="AutoShape 20"/>
                <p:cNvSpPr>
                  <a:spLocks noChangeArrowheads="1"/>
                </p:cNvSpPr>
                <p:nvPr/>
              </p:nvSpPr>
              <p:spPr bwMode="gray">
                <a:xfrm>
                  <a:off x="1200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0985" name="Line 25"/>
              <p:cNvSpPr>
                <a:spLocks noChangeShapeType="1"/>
              </p:cNvSpPr>
              <p:nvPr/>
            </p:nvSpPr>
            <p:spPr bwMode="auto">
              <a:xfrm>
                <a:off x="1536" y="2653"/>
                <a:ext cx="2056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986" name="Text Box 26"/>
              <p:cNvSpPr txBox="1">
                <a:spLocks noChangeArrowheads="1"/>
              </p:cNvSpPr>
              <p:nvPr/>
            </p:nvSpPr>
            <p:spPr bwMode="auto">
              <a:xfrm>
                <a:off x="2112" y="2317"/>
                <a:ext cx="892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识图阶段</a:t>
                </a:r>
              </a:p>
            </p:txBody>
          </p:sp>
          <p:sp>
            <p:nvSpPr>
              <p:cNvPr id="40987" name="Text Box 27"/>
              <p:cNvSpPr txBox="1">
                <a:spLocks noChangeArrowheads="1"/>
              </p:cNvSpPr>
              <p:nvPr/>
            </p:nvSpPr>
            <p:spPr bwMode="gray">
              <a:xfrm>
                <a:off x="1270" y="2331"/>
                <a:ext cx="235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</p:grpSp>
        <p:grpSp>
          <p:nvGrpSpPr>
            <p:cNvPr id="41017" name="Group 57"/>
            <p:cNvGrpSpPr>
              <a:grpSpLocks/>
            </p:cNvGrpSpPr>
            <p:nvPr/>
          </p:nvGrpSpPr>
          <p:grpSpPr bwMode="auto">
            <a:xfrm>
              <a:off x="3275856" y="4853831"/>
              <a:ext cx="3873501" cy="665162"/>
              <a:chOff x="1152" y="2845"/>
              <a:chExt cx="2440" cy="419"/>
            </a:xfrm>
          </p:grpSpPr>
          <p:grpSp>
            <p:nvGrpSpPr>
              <p:cNvPr id="40981" name="Group 21"/>
              <p:cNvGrpSpPr>
                <a:grpSpLocks/>
              </p:cNvGrpSpPr>
              <p:nvPr/>
            </p:nvGrpSpPr>
            <p:grpSpPr bwMode="auto">
              <a:xfrm>
                <a:off x="1152" y="2845"/>
                <a:ext cx="480" cy="419"/>
                <a:chOff x="3174" y="2656"/>
                <a:chExt cx="1549" cy="1351"/>
              </a:xfrm>
            </p:grpSpPr>
            <p:sp>
              <p:nvSpPr>
                <p:cNvPr id="40982" name="AutoShape 22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983" name="AutoShape 23"/>
                <p:cNvSpPr>
                  <a:spLocks noChangeArrowheads="1"/>
                </p:cNvSpPr>
                <p:nvPr/>
              </p:nvSpPr>
              <p:spPr bwMode="gray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984" name="AutoShape 24"/>
                <p:cNvSpPr>
                  <a:spLocks noChangeArrowheads="1"/>
                </p:cNvSpPr>
                <p:nvPr/>
              </p:nvSpPr>
              <p:spPr bwMode="gray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0988" name="Line 28"/>
              <p:cNvSpPr>
                <a:spLocks noChangeShapeType="1"/>
              </p:cNvSpPr>
              <p:nvPr/>
            </p:nvSpPr>
            <p:spPr bwMode="auto">
              <a:xfrm>
                <a:off x="1536" y="3229"/>
                <a:ext cx="2056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989" name="Text Box 29"/>
              <p:cNvSpPr txBox="1">
                <a:spLocks noChangeArrowheads="1"/>
              </p:cNvSpPr>
              <p:nvPr/>
            </p:nvSpPr>
            <p:spPr bwMode="auto">
              <a:xfrm>
                <a:off x="2112" y="2893"/>
                <a:ext cx="892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对抗阶段</a:t>
                </a:r>
              </a:p>
            </p:txBody>
          </p:sp>
          <p:sp>
            <p:nvSpPr>
              <p:cNvPr id="40990" name="Text Box 30"/>
              <p:cNvSpPr txBox="1">
                <a:spLocks noChangeArrowheads="1"/>
              </p:cNvSpPr>
              <p:nvPr/>
            </p:nvSpPr>
            <p:spPr bwMode="gray">
              <a:xfrm>
                <a:off x="1270" y="2907"/>
                <a:ext cx="235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</p:grp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704479EE-5443-5DD2-F2FB-C6C27991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9842" y="1256557"/>
            <a:ext cx="4800600" cy="48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>
            <a:extLst>
              <a:ext uri="{FF2B5EF4-FFF2-40B4-BE49-F238E27FC236}">
                <a16:creationId xmlns:a16="http://schemas.microsoft.com/office/drawing/2014/main" id="{005104D0-7DC0-F695-720A-913555B60266}"/>
              </a:ext>
            </a:extLst>
          </p:cNvPr>
          <p:cNvSpPr/>
          <p:nvPr/>
        </p:nvSpPr>
        <p:spPr>
          <a:xfrm>
            <a:off x="409555" y="888339"/>
            <a:ext cx="164784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6D9FFC-3AFE-8C16-7467-5D3199CFDF86}"/>
              </a:ext>
            </a:extLst>
          </p:cNvPr>
          <p:cNvSpPr txBox="1"/>
          <p:nvPr/>
        </p:nvSpPr>
        <p:spPr>
          <a:xfrm>
            <a:off x="313741" y="283996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汉仪正圆-55W" panose="00020600040101010101" pitchFamily="18" charset="-122"/>
              </a:rPr>
              <a:t>一、基本思路</a:t>
            </a:r>
          </a:p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D642D9-55BD-D764-01F9-B94B6E17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31" y="1538397"/>
            <a:ext cx="4080935" cy="4080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F3FE836-FD2F-FE0B-B4D5-AED89D63B34B}"/>
              </a:ext>
            </a:extLst>
          </p:cNvPr>
          <p:cNvSpPr txBox="1"/>
          <p:nvPr/>
        </p:nvSpPr>
        <p:spPr>
          <a:xfrm>
            <a:off x="5873089" y="1538397"/>
            <a:ext cx="50402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基本思路：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我们团队作品采用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摄像头对宝藏图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个顶点的基准点进行定位，进行图像矫正，对宝藏点进行定位，获取宝藏点坐标，然后进行真伪宝藏识别。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STM32F103ZET6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作为寻宝小车的主控，进行路径规划跟数据处理，进而控制智能小车进行运动、寻找宝藏。</a:t>
            </a:r>
            <a:endParaRPr lang="zh-CN" altLang="en-US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1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深度视觉·原创设计 https://www.docer.com/works?userid=22383862">
            <a:extLst>
              <a:ext uri="{FF2B5EF4-FFF2-40B4-BE49-F238E27FC236}">
                <a16:creationId xmlns:a16="http://schemas.microsoft.com/office/drawing/2014/main" id="{7F36915B-871C-311D-05E6-6BCFD3A7B512}"/>
              </a:ext>
            </a:extLst>
          </p:cNvPr>
          <p:cNvSpPr/>
          <p:nvPr/>
        </p:nvSpPr>
        <p:spPr>
          <a:xfrm>
            <a:off x="409555" y="888339"/>
            <a:ext cx="164784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CD8DB1-60BD-FD26-3458-C9EA5DAD8592}"/>
              </a:ext>
            </a:extLst>
          </p:cNvPr>
          <p:cNvSpPr txBox="1"/>
          <p:nvPr/>
        </p:nvSpPr>
        <p:spPr>
          <a:xfrm>
            <a:off x="313741" y="28399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汉仪正圆-55W" panose="00020600040101010101" pitchFamily="18" charset="-122"/>
              </a:rPr>
              <a:t>二、主要硬件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44ED44F-3E13-687B-CBF6-F2080900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80" y="3793295"/>
            <a:ext cx="3479620" cy="243162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93E54738-68BB-9B18-CBA2-EFF109BCF849}"/>
              </a:ext>
            </a:extLst>
          </p:cNvPr>
          <p:cNvSpPr txBox="1"/>
          <p:nvPr/>
        </p:nvSpPr>
        <p:spPr>
          <a:xfrm>
            <a:off x="4618866" y="3815798"/>
            <a:ext cx="561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STM32F103ZET6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A120BDD-F0EF-F486-0671-74ABD883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80" y="1369216"/>
            <a:ext cx="3276420" cy="245674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C2380E31-7D3C-E8D8-C0C9-5D25B9F4C540}"/>
              </a:ext>
            </a:extLst>
          </p:cNvPr>
          <p:cNvSpPr txBox="1"/>
          <p:nvPr/>
        </p:nvSpPr>
        <p:spPr>
          <a:xfrm>
            <a:off x="4618866" y="1280160"/>
            <a:ext cx="6943214" cy="187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识别宝藏图，获取宝藏点坐标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识别真伪宝藏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7108464-0FF7-734A-452A-187ECDC3AAD0}"/>
              </a:ext>
            </a:extLst>
          </p:cNvPr>
          <p:cNvSpPr txBox="1"/>
          <p:nvPr/>
        </p:nvSpPr>
        <p:spPr>
          <a:xfrm>
            <a:off x="4511040" y="447944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7" indent="-285737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进行任务调度，实现实时采集数据、数据分析、小车运动控制等任务。</a:t>
            </a:r>
          </a:p>
        </p:txBody>
      </p:sp>
    </p:spTree>
    <p:extLst>
      <p:ext uri="{BB962C8B-B14F-4D97-AF65-F5344CB8AC3E}">
        <p14:creationId xmlns:p14="http://schemas.microsoft.com/office/powerpoint/2010/main" val="19391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深度视觉·原创设计 https://www.docer.com/works?userid=22383862">
            <a:extLst>
              <a:ext uri="{FF2B5EF4-FFF2-40B4-BE49-F238E27FC236}">
                <a16:creationId xmlns:a16="http://schemas.microsoft.com/office/drawing/2014/main" id="{9E09C0C6-1DF1-A2BE-8324-F602C4C8BA39}"/>
              </a:ext>
            </a:extLst>
          </p:cNvPr>
          <p:cNvSpPr/>
          <p:nvPr/>
        </p:nvSpPr>
        <p:spPr>
          <a:xfrm>
            <a:off x="409555" y="888339"/>
            <a:ext cx="164784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汉仪正圆-55W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F6921F-B8E5-B569-B84F-DAF5A8BCB5F9}"/>
              </a:ext>
            </a:extLst>
          </p:cNvPr>
          <p:cNvSpPr txBox="1"/>
          <p:nvPr/>
        </p:nvSpPr>
        <p:spPr>
          <a:xfrm>
            <a:off x="313741" y="28399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汉仪正圆-55W" panose="00020600040101010101" pitchFamily="18" charset="-122"/>
              </a:rPr>
              <a:t>二、主要硬件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C1E2EB-A37F-9822-71C5-26A4DB072023}"/>
              </a:ext>
            </a:extLst>
          </p:cNvPr>
          <p:cNvSpPr txBox="1"/>
          <p:nvPr/>
        </p:nvSpPr>
        <p:spPr>
          <a:xfrm>
            <a:off x="3333183" y="1704532"/>
            <a:ext cx="2646879" cy="151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灰度传感器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识别循迹线，获取小车位置情况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D2D605-3A97-3FD2-E461-E63E78D65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58" y="3836946"/>
            <a:ext cx="2275073" cy="180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DAD9BB-8221-14F0-3995-75B8F66DE32C}"/>
              </a:ext>
            </a:extLst>
          </p:cNvPr>
          <p:cNvSpPr txBox="1"/>
          <p:nvPr/>
        </p:nvSpPr>
        <p:spPr>
          <a:xfrm>
            <a:off x="3333183" y="4121659"/>
            <a:ext cx="2805576" cy="1515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TB6612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（稳压版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驱动电机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输出稳压电源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5F6D6C-DD51-E61B-9FCB-6FBE88BF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95" y="1452850"/>
            <a:ext cx="2171863" cy="180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4C8E5EB-8DB1-DA82-17DA-F1CEC7342BED}"/>
              </a:ext>
            </a:extLst>
          </p:cNvPr>
          <p:cNvSpPr txBox="1"/>
          <p:nvPr/>
        </p:nvSpPr>
        <p:spPr>
          <a:xfrm>
            <a:off x="9131796" y="1667788"/>
            <a:ext cx="3150221" cy="1515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MG310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直流减速电机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捕获电机转速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控制小车精准稳定行进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A16DB2-D7D0-3CC1-874C-C9159D97D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895" y="3959771"/>
            <a:ext cx="2074608" cy="181528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7E9198D-B049-DEBE-132C-EE0D60E62979}"/>
              </a:ext>
            </a:extLst>
          </p:cNvPr>
          <p:cNvSpPr txBox="1"/>
          <p:nvPr/>
        </p:nvSpPr>
        <p:spPr>
          <a:xfrm>
            <a:off x="9131792" y="4147620"/>
            <a:ext cx="2018694" cy="1053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激光测距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A66D7ED-EB87-934C-F402-A332E37207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107"/>
          <a:stretch/>
        </p:blipFill>
        <p:spPr>
          <a:xfrm>
            <a:off x="854058" y="1886439"/>
            <a:ext cx="2406688" cy="12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3017ED-1581-EBB0-4931-0B127228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9" y="1519783"/>
            <a:ext cx="11665252" cy="46068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6C8BE5B-C656-B65E-2ED8-83D37875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049"/>
            <a:ext cx="12192000" cy="563562"/>
          </a:xfrm>
        </p:spPr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系统硬件框图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47DDE4-F01E-1395-D3B3-01DAAD9C54A6}"/>
              </a:ext>
            </a:extLst>
          </p:cNvPr>
          <p:cNvSpPr txBox="1"/>
          <p:nvPr/>
        </p:nvSpPr>
        <p:spPr>
          <a:xfrm>
            <a:off x="526749" y="1150451"/>
            <a:ext cx="5495897" cy="369332"/>
          </a:xfrm>
          <a:prstGeom prst="rect">
            <a:avLst/>
          </a:prstGeom>
          <a:solidFill>
            <a:srgbClr val="234BA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STM32</a:t>
            </a:r>
            <a:r>
              <a:rPr lang="zh-CN" alt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USART</a:t>
            </a:r>
            <a:r>
              <a:rPr lang="zh-CN" alt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IIC</a:t>
            </a:r>
            <a:r>
              <a:rPr lang="zh-CN" alt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通信实现数据处理及指令判断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106C8D-075A-6DAB-6903-1595937AB77D}"/>
              </a:ext>
            </a:extLst>
          </p:cNvPr>
          <p:cNvSpPr txBox="1"/>
          <p:nvPr/>
        </p:nvSpPr>
        <p:spPr>
          <a:xfrm>
            <a:off x="762539" y="4135961"/>
            <a:ext cx="2420145" cy="646331"/>
          </a:xfrm>
          <a:prstGeom prst="rect">
            <a:avLst/>
          </a:prstGeom>
          <a:solidFill>
            <a:srgbClr val="234BA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TB6612</a:t>
            </a:r>
            <a:r>
              <a:rPr lang="zh-CN" alt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驱动电机并为系统供电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1E2D32-C29E-0145-6444-F0A79C03CF82}"/>
              </a:ext>
            </a:extLst>
          </p:cNvPr>
          <p:cNvSpPr txBox="1"/>
          <p:nvPr/>
        </p:nvSpPr>
        <p:spPr>
          <a:xfrm>
            <a:off x="9210048" y="1058118"/>
            <a:ext cx="2118251" cy="923330"/>
          </a:xfrm>
          <a:prstGeom prst="rect">
            <a:avLst/>
          </a:prstGeom>
          <a:solidFill>
            <a:srgbClr val="234BAD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灰度传感器、激光测距、姿态传感器控制运动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3F4561-07FF-7779-2838-222E39BF57FF}"/>
              </a:ext>
            </a:extLst>
          </p:cNvPr>
          <p:cNvSpPr txBox="1"/>
          <p:nvPr/>
        </p:nvSpPr>
        <p:spPr>
          <a:xfrm>
            <a:off x="677696" y="5605661"/>
            <a:ext cx="2504988" cy="369332"/>
          </a:xfrm>
          <a:prstGeom prst="rect">
            <a:avLst/>
          </a:prstGeom>
          <a:solidFill>
            <a:srgbClr val="234BAD"/>
          </a:solidFill>
        </p:spPr>
        <p:txBody>
          <a:bodyPr wrap="square">
            <a:spAutoFit/>
          </a:bodyPr>
          <a:lstStyle/>
          <a:p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OLED</a:t>
            </a:r>
            <a:r>
              <a:rPr lang="zh-CN" alt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反馈宝藏点坐标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40751-3BD9-BFD3-D12C-B453595E141F}"/>
              </a:ext>
            </a:extLst>
          </p:cNvPr>
          <p:cNvSpPr txBox="1"/>
          <p:nvPr/>
        </p:nvSpPr>
        <p:spPr>
          <a:xfrm>
            <a:off x="9210048" y="5941959"/>
            <a:ext cx="2304256" cy="369332"/>
          </a:xfrm>
          <a:prstGeom prst="rect">
            <a:avLst/>
          </a:prstGeom>
          <a:solidFill>
            <a:srgbClr val="234BAD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多传感模块协同工作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深度视觉·原创设计 https://www.docer.com/works?userid=22383862">
            <a:extLst>
              <a:ext uri="{FF2B5EF4-FFF2-40B4-BE49-F238E27FC236}">
                <a16:creationId xmlns:a16="http://schemas.microsoft.com/office/drawing/2014/main" id="{1D9DBB32-C75F-CF34-CBDC-200B73D9268C}"/>
              </a:ext>
            </a:extLst>
          </p:cNvPr>
          <p:cNvSpPr/>
          <p:nvPr/>
        </p:nvSpPr>
        <p:spPr>
          <a:xfrm>
            <a:off x="409555" y="888339"/>
            <a:ext cx="164784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936F72-468B-47C5-2B15-610B563FCD27}"/>
              </a:ext>
            </a:extLst>
          </p:cNvPr>
          <p:cNvSpPr txBox="1"/>
          <p:nvPr/>
        </p:nvSpPr>
        <p:spPr>
          <a:xfrm>
            <a:off x="313741" y="28399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汉仪正圆-55W" panose="00020600040101010101" pitchFamily="18" charset="-122"/>
              </a:rPr>
              <a:t>二、主要硬件</a:t>
            </a:r>
          </a:p>
        </p:txBody>
      </p:sp>
    </p:spTree>
    <p:extLst>
      <p:ext uri="{BB962C8B-B14F-4D97-AF65-F5344CB8AC3E}">
        <p14:creationId xmlns:p14="http://schemas.microsoft.com/office/powerpoint/2010/main" val="370466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>
            <a:extLst>
              <a:ext uri="{FF2B5EF4-FFF2-40B4-BE49-F238E27FC236}">
                <a16:creationId xmlns:a16="http://schemas.microsoft.com/office/drawing/2014/main" id="{DF6DD49A-58F3-1198-0118-F4D49399BFD0}"/>
              </a:ext>
            </a:extLst>
          </p:cNvPr>
          <p:cNvSpPr/>
          <p:nvPr/>
        </p:nvSpPr>
        <p:spPr>
          <a:xfrm>
            <a:off x="409555" y="888339"/>
            <a:ext cx="164784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84EF71-037B-EE86-F5EB-0CC6B36C1ECC}"/>
              </a:ext>
            </a:extLst>
          </p:cNvPr>
          <p:cNvSpPr txBox="1"/>
          <p:nvPr/>
        </p:nvSpPr>
        <p:spPr>
          <a:xfrm>
            <a:off x="313741" y="28399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汉仪正圆-55W" panose="00020600040101010101" pitchFamily="18" charset="-122"/>
              </a:rPr>
              <a:t>三、识图阶段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849EED0-51AD-6580-3F36-D42FA697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3" y="1588701"/>
            <a:ext cx="3951476" cy="389644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2719484-F8FF-DC1F-2B11-C769F849F4A3}"/>
              </a:ext>
            </a:extLst>
          </p:cNvPr>
          <p:cNvSpPr txBox="1"/>
          <p:nvPr/>
        </p:nvSpPr>
        <p:spPr>
          <a:xfrm>
            <a:off x="5834743" y="3546873"/>
            <a:ext cx="5772540" cy="26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图像处理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我们团队使用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作为识图装置，通过定位宝藏图四个基准点，进行图像矫正，在宝藏图中放置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10*10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的圆形采样点，通过计算圆形内部的阴影面积，识别宝藏点，通过比较宝藏点到宝藏图边缘的距离，得到宝藏点坐标，最后串口将宝藏点的坐标传送给主控。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6787CA2-7A69-72FC-6A89-AE34707C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20" y="1039416"/>
            <a:ext cx="3291839" cy="25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深度视觉·原创设计 https://www.docer.com/works?userid=22383862">
            <a:extLst>
              <a:ext uri="{FF2B5EF4-FFF2-40B4-BE49-F238E27FC236}">
                <a16:creationId xmlns:a16="http://schemas.microsoft.com/office/drawing/2014/main" id="{C4FB66BA-1CCE-E5AF-3ECD-7ACFF61AFE53}"/>
              </a:ext>
            </a:extLst>
          </p:cNvPr>
          <p:cNvSpPr/>
          <p:nvPr/>
        </p:nvSpPr>
        <p:spPr>
          <a:xfrm>
            <a:off x="409555" y="888339"/>
            <a:ext cx="164784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9A2FFF-175C-0DC5-B9D4-5B02F0BE0F65}"/>
              </a:ext>
            </a:extLst>
          </p:cNvPr>
          <p:cNvSpPr txBox="1"/>
          <p:nvPr/>
        </p:nvSpPr>
        <p:spPr>
          <a:xfrm>
            <a:off x="313741" y="28399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汉仪正圆-55W" panose="00020600040101010101" pitchFamily="18" charset="-122"/>
              </a:rPr>
              <a:t>四、对抗阶段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BF6F35-C4D4-098A-2962-FA11A4B47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07" t="37466" r="19112" b="9199"/>
          <a:stretch/>
        </p:blipFill>
        <p:spPr>
          <a:xfrm>
            <a:off x="1603493" y="1321517"/>
            <a:ext cx="2985760" cy="26862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E85CF6-F1A0-327B-9F98-D84E1A38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636" y="1039416"/>
            <a:ext cx="4623054" cy="32655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6C0D7B3-1FE4-8FE3-B1EE-4208F1728B26}"/>
              </a:ext>
            </a:extLst>
          </p:cNvPr>
          <p:cNvSpPr txBox="1"/>
          <p:nvPr/>
        </p:nvSpPr>
        <p:spPr>
          <a:xfrm>
            <a:off x="1233478" y="4390275"/>
            <a:ext cx="57706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     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主控得到从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OpenMV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传送的宝藏点坐标后，对宝藏点进行排序，对当前点到下一个宝藏点的路径进行规划，用一个一维数组保存路径，寻宝小车在得到路径后，按照路径开始寻找宝藏，在寻找到一个宝藏后，对宝藏进行识别，若为己方宝藏，驱动小车进行碰撞，并对同象限及对称宝藏点进行分析和排除。若中途遇见双方纠缠或其他特殊情况，可再进行路径规划，继续寻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7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2"/>
          <p:cNvSpPr txBox="1">
            <a:spLocks noChangeArrowheads="1"/>
          </p:cNvSpPr>
          <p:nvPr/>
        </p:nvSpPr>
        <p:spPr bwMode="auto">
          <a:xfrm>
            <a:off x="5527520" y="394140"/>
            <a:ext cx="54173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据赛题要求得出功能分析如下：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E547C7-657C-C6F5-D48F-46A2CD6FEDD3}"/>
              </a:ext>
            </a:extLst>
          </p:cNvPr>
          <p:cNvGrpSpPr/>
          <p:nvPr/>
        </p:nvGrpSpPr>
        <p:grpSpPr>
          <a:xfrm>
            <a:off x="6124181" y="1476073"/>
            <a:ext cx="3888432" cy="1021704"/>
            <a:chOff x="4572000" y="1722473"/>
            <a:chExt cx="3888432" cy="1021704"/>
          </a:xfrm>
        </p:grpSpPr>
        <p:sp>
          <p:nvSpPr>
            <p:cNvPr id="36" name="AutoShape 5">
              <a:extLst>
                <a:ext uri="{FF2B5EF4-FFF2-40B4-BE49-F238E27FC236}">
                  <a16:creationId xmlns:a16="http://schemas.microsoft.com/office/drawing/2014/main" id="{1E4EB006-F858-EFB4-A73A-4C9C51E1AF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72000" y="1722473"/>
              <a:ext cx="3888432" cy="102170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Text Box 8">
              <a:extLst>
                <a:ext uri="{FF2B5EF4-FFF2-40B4-BE49-F238E27FC236}">
                  <a16:creationId xmlns:a16="http://schemas.microsoft.com/office/drawing/2014/main" id="{9E7A3358-98BB-20A1-9D16-AA0E3688B90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572000" y="2110650"/>
              <a:ext cx="38884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功能一：路径规划（最短）</a:t>
              </a:r>
              <a:endPara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6209791-15A0-62F7-76F8-E83762B5B3F3}"/>
              </a:ext>
            </a:extLst>
          </p:cNvPr>
          <p:cNvGrpSpPr/>
          <p:nvPr/>
        </p:nvGrpSpPr>
        <p:grpSpPr>
          <a:xfrm>
            <a:off x="6091385" y="2829217"/>
            <a:ext cx="3921231" cy="1021704"/>
            <a:chOff x="4539201" y="3075617"/>
            <a:chExt cx="3921231" cy="1021704"/>
          </a:xfrm>
        </p:grpSpPr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5FB85614-0961-475D-94B3-E252EFF8CF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72000" y="3075617"/>
              <a:ext cx="3888432" cy="102170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8">
              <a:extLst>
                <a:ext uri="{FF2B5EF4-FFF2-40B4-BE49-F238E27FC236}">
                  <a16:creationId xmlns:a16="http://schemas.microsoft.com/office/drawing/2014/main" id="{B528164D-1C8F-16C4-8ABD-5CD26AA3202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539201" y="3429000"/>
              <a:ext cx="38884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功能二：实时避障（激光）</a:t>
              </a:r>
              <a:endPara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4A9B465-47B3-E877-8523-9544C9D5476B}"/>
              </a:ext>
            </a:extLst>
          </p:cNvPr>
          <p:cNvGrpSpPr/>
          <p:nvPr/>
        </p:nvGrpSpPr>
        <p:grpSpPr>
          <a:xfrm>
            <a:off x="6124184" y="4182364"/>
            <a:ext cx="3932259" cy="947997"/>
            <a:chOff x="4572000" y="4540663"/>
            <a:chExt cx="3932259" cy="836095"/>
          </a:xfrm>
        </p:grpSpPr>
        <p:sp>
          <p:nvSpPr>
            <p:cNvPr id="35" name="AutoShape 4">
              <a:extLst>
                <a:ext uri="{FF2B5EF4-FFF2-40B4-BE49-F238E27FC236}">
                  <a16:creationId xmlns:a16="http://schemas.microsoft.com/office/drawing/2014/main" id="{5385BC31-BDA3-9745-9D66-CFFE21E5462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72000" y="4540663"/>
              <a:ext cx="3888432" cy="836095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Text Box 8">
              <a:extLst>
                <a:ext uri="{FF2B5EF4-FFF2-40B4-BE49-F238E27FC236}">
                  <a16:creationId xmlns:a16="http://schemas.microsoft.com/office/drawing/2014/main" id="{7A0CB4F9-83A3-641C-EF5B-3B19B731B9F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827" y="4797152"/>
              <a:ext cx="3888432" cy="407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功能三：宝藏识别（排点）</a:t>
              </a:r>
              <a:endPara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283BDAF-E438-C727-AA75-21335FC5E947}"/>
              </a:ext>
            </a:extLst>
          </p:cNvPr>
          <p:cNvSpPr txBox="1"/>
          <p:nvPr/>
        </p:nvSpPr>
        <p:spPr>
          <a:xfrm>
            <a:off x="5431174" y="5508524"/>
            <a:ext cx="5417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又快又稳、定点识别宝藏</a:t>
            </a:r>
          </a:p>
        </p:txBody>
      </p:sp>
      <p:sp>
        <p:nvSpPr>
          <p:cNvPr id="2" name="深度视觉·原创设计 https://www.docer.com/works?userid=22383862">
            <a:extLst>
              <a:ext uri="{FF2B5EF4-FFF2-40B4-BE49-F238E27FC236}">
                <a16:creationId xmlns:a16="http://schemas.microsoft.com/office/drawing/2014/main" id="{C1BFE81E-4CD7-8B45-5F6C-4E2B8BD31EA6}"/>
              </a:ext>
            </a:extLst>
          </p:cNvPr>
          <p:cNvSpPr/>
          <p:nvPr/>
        </p:nvSpPr>
        <p:spPr>
          <a:xfrm>
            <a:off x="409555" y="888339"/>
            <a:ext cx="164784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E03890-8EC7-1AF6-A64F-535A5A4F965A}"/>
              </a:ext>
            </a:extLst>
          </p:cNvPr>
          <p:cNvSpPr txBox="1"/>
          <p:nvPr/>
        </p:nvSpPr>
        <p:spPr>
          <a:xfrm>
            <a:off x="313741" y="28399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汉仪正圆-55W" panose="00020600040101010101" pitchFamily="18" charset="-122"/>
              </a:rPr>
              <a:t>四、对抗阶段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77AFC0-B61A-B830-A7AF-18D640D2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6920" y="1169061"/>
            <a:ext cx="4800600" cy="48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92TGp_best_light_v2">
  <a:themeElements>
    <a:clrScheme name="192TGp_best_light_v2 3">
      <a:dk1>
        <a:srgbClr val="000000"/>
      </a:dk1>
      <a:lt1>
        <a:srgbClr val="FFFFFF"/>
      </a:lt1>
      <a:dk2>
        <a:srgbClr val="1D1F6F"/>
      </a:dk2>
      <a:lt2>
        <a:srgbClr val="C0C0C0"/>
      </a:lt2>
      <a:accent1>
        <a:srgbClr val="4987E3"/>
      </a:accent1>
      <a:accent2>
        <a:srgbClr val="D9520F"/>
      </a:accent2>
      <a:accent3>
        <a:srgbClr val="FFFFFF"/>
      </a:accent3>
      <a:accent4>
        <a:srgbClr val="000000"/>
      </a:accent4>
      <a:accent5>
        <a:srgbClr val="B1C3EF"/>
      </a:accent5>
      <a:accent6>
        <a:srgbClr val="C4490C"/>
      </a:accent6>
      <a:hlink>
        <a:srgbClr val="36A1B6"/>
      </a:hlink>
      <a:folHlink>
        <a:srgbClr val="9CC769"/>
      </a:folHlink>
    </a:clrScheme>
    <a:fontScheme name="192TGp_best_light_v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92TGp_best_light_v2 1">
        <a:dk1>
          <a:srgbClr val="000000"/>
        </a:dk1>
        <a:lt1>
          <a:srgbClr val="FFFFFF"/>
        </a:lt1>
        <a:dk2>
          <a:srgbClr val="135377"/>
        </a:dk2>
        <a:lt2>
          <a:srgbClr val="969696"/>
        </a:lt2>
        <a:accent1>
          <a:srgbClr val="2AA08A"/>
        </a:accent1>
        <a:accent2>
          <a:srgbClr val="9C88E6"/>
        </a:accent2>
        <a:accent3>
          <a:srgbClr val="FFFFFF"/>
        </a:accent3>
        <a:accent4>
          <a:srgbClr val="000000"/>
        </a:accent4>
        <a:accent5>
          <a:srgbClr val="ACCDC4"/>
        </a:accent5>
        <a:accent6>
          <a:srgbClr val="8D7BD0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2TGp_best_light_v2 2">
        <a:dk1>
          <a:srgbClr val="000000"/>
        </a:dk1>
        <a:lt1>
          <a:srgbClr val="FFFFFF"/>
        </a:lt1>
        <a:dk2>
          <a:srgbClr val="351155"/>
        </a:dk2>
        <a:lt2>
          <a:srgbClr val="969696"/>
        </a:lt2>
        <a:accent1>
          <a:srgbClr val="117AC1"/>
        </a:accent1>
        <a:accent2>
          <a:srgbClr val="38B890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32A682"/>
        </a:accent6>
        <a:hlink>
          <a:srgbClr val="D17FB6"/>
        </a:hlink>
        <a:folHlink>
          <a:srgbClr val="E3981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2TGp_best_light_v2 3">
        <a:dk1>
          <a:srgbClr val="000000"/>
        </a:dk1>
        <a:lt1>
          <a:srgbClr val="FFFFFF"/>
        </a:lt1>
        <a:dk2>
          <a:srgbClr val="1D1F6F"/>
        </a:dk2>
        <a:lt2>
          <a:srgbClr val="C0C0C0"/>
        </a:lt2>
        <a:accent1>
          <a:srgbClr val="4987E3"/>
        </a:accent1>
        <a:accent2>
          <a:srgbClr val="D9520F"/>
        </a:accent2>
        <a:accent3>
          <a:srgbClr val="FFFFFF"/>
        </a:accent3>
        <a:accent4>
          <a:srgbClr val="000000"/>
        </a:accent4>
        <a:accent5>
          <a:srgbClr val="B1C3EF"/>
        </a:accent5>
        <a:accent6>
          <a:srgbClr val="C4490C"/>
        </a:accent6>
        <a:hlink>
          <a:srgbClr val="36A1B6"/>
        </a:hlink>
        <a:folHlink>
          <a:srgbClr val="9CC7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510</Words>
  <Application>Microsoft Office PowerPoint</Application>
  <PresentationFormat>宽屏</PresentationFormat>
  <Paragraphs>61</Paragraphs>
  <Slides>10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华文行楷</vt:lpstr>
      <vt:lpstr>Wingdings</vt:lpstr>
      <vt:lpstr>汉仪正圆-55W</vt:lpstr>
      <vt:lpstr>Arial</vt:lpstr>
      <vt:lpstr>等线</vt:lpstr>
      <vt:lpstr>微软雅黑</vt:lpstr>
      <vt:lpstr>Times New Roman</vt:lpstr>
      <vt:lpstr>192TGp_best_light_v2</vt:lpstr>
      <vt:lpstr>Image</vt:lpstr>
      <vt:lpstr>钢宝车队</vt:lpstr>
      <vt:lpstr>目      录</vt:lpstr>
      <vt:lpstr>PowerPoint 演示文稿</vt:lpstr>
      <vt:lpstr>PowerPoint 演示文稿</vt:lpstr>
      <vt:lpstr>PowerPoint 演示文稿</vt:lpstr>
      <vt:lpstr>系统硬件框图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Sue Ricketts</cp:lastModifiedBy>
  <cp:revision>44</cp:revision>
  <dcterms:created xsi:type="dcterms:W3CDTF">2022-05-31T06:39:00Z</dcterms:created>
  <dcterms:modified xsi:type="dcterms:W3CDTF">2023-07-29T19:50:10Z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F46057E465664B56BDFAE0C24DE8E657_11</vt:lpwstr>
  </property>
</Properties>
</file>